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kd602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5-06-01T17:28:41.762">
    <p:pos x="6000" y="0"/>
    <p:text>It might help to show this page side by side with its PDF original to illustrate the distortion.</p:text>
  </p:cm>
</p:cmLst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Google Shape;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8d9311a7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8d9311a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21987313_4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21987313_4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8d9311a7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8d9311a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21987313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2198731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8d9311a7_0_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8d9311a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8d9311a7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8d9311a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21987313_3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21987313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88d9311a7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88d9311a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21987313_3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21987313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21987313_4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21987313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88d9311a7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" name="Google Shape;39;g88d9311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8d9311a7_0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8d9311a7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8d9311a7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8d9311a7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8d9311a7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88d9311a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21987313_4_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21987313_4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21987313_4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21987313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88d9311a7_0_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88d9311a7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88d9311a7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88d9311a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88d9311a7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88d9311a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21987313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52198731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8d9311a7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8d9311a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8d9311a7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8d9311a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21987313_4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21987313_4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8d9311a7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8d9311a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2" type="body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terry.brady@georgetown.edu" TargetMode="External"/><Relationship Id="rId4" Type="http://schemas.openxmlformats.org/officeDocument/2006/relationships/hyperlink" Target="https://github.com/terrywbrady/info" TargetMode="External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1.xml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mailto:terry.brady@georgetown.edu" TargetMode="External"/><Relationship Id="rId4" Type="http://schemas.openxmlformats.org/officeDocument/2006/relationships/hyperlink" Target="https://github.com/terrywbrady/info" TargetMode="External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flexpaper.devaldi.com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 Page-Turning Document Viewer for DSpace using FlexPaper</a:t>
            </a:r>
            <a:endParaRPr sz="3000"/>
          </a:p>
        </p:txBody>
      </p:sp>
      <p:sp>
        <p:nvSpPr>
          <p:cNvPr id="35" name="Google Shape;35;p8"/>
          <p:cNvSpPr txBox="1"/>
          <p:nvPr>
            <p:ph idx="1" type="subTitle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Terry Brady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terry.brady@georgetown.edu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https://github.com/terrywbrady/info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" name="Google Shape;36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52400"/>
            <a:ext cx="2038350" cy="9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Solution 2: Pre-compile high-demand materials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Viewer assets loaded page by page</a:t>
            </a:r>
            <a:endParaRPr sz="2400"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Create pre-compile folder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pdftk - </a:t>
            </a:r>
            <a:r>
              <a:rPr lang="en" sz="2400"/>
              <a:t>break pdf into one page pdf’s</a:t>
            </a:r>
            <a:endParaRPr sz="2400"/>
          </a:p>
          <a:p>
            <a:pPr indent="-3810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●"/>
            </a:pPr>
            <a:r>
              <a:rPr b="1" lang="en" sz="2400"/>
              <a:t>convert </a:t>
            </a:r>
            <a:r>
              <a:rPr lang="en" sz="2400"/>
              <a:t>- convert each pdf page into thumbnail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pdf2json </a:t>
            </a:r>
            <a:r>
              <a:rPr lang="en" sz="2400"/>
              <a:t>- extract search terms 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sed</a:t>
            </a:r>
            <a:r>
              <a:rPr lang="en" sz="2400"/>
              <a:t> - generate static index.html 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Pre-compiled Asset Storage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Assets needed to reside in one directory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assetstore could not be used.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Assets served up by Apache, not tomcat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No awareness of item/bitstream restrictions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By policy, PDF’s under embargo could not be pre-compiled.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/>
          <p:nvPr/>
        </p:nvSpPr>
        <p:spPr>
          <a:xfrm>
            <a:off x="132875" y="2013825"/>
            <a:ext cx="8221800" cy="1032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 pre-compiled assets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          $('#documentViewer').FlexPaperViewer(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              { config : {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                      JSONFile : '/bookview/HANDLESEQ/link.pdf_{page}.js',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                      PDFFile : '/bookview/HANDLESEQ/link_[*,2].pdf',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                      ThumbIMGFiles : '/bookview/HANDLESEQ/link-{page}.jpg',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                      RenderingOrder : 'html5',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                      key : '</a:t>
            </a:r>
            <a:r>
              <a:rPr lang="en" sz="1800">
                <a:solidFill>
                  <a:srgbClr val="333333"/>
                </a:solidFill>
                <a:highlight>
                  <a:schemeClr val="lt1"/>
                </a:highlight>
              </a:rPr>
              <a:t>&lt;&lt;License key goes here&gt;&gt;</a:t>
            </a:r>
            <a:r>
              <a:rPr lang="en" sz="1800"/>
              <a:t>',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              }}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                );</a:t>
            </a:r>
            <a:endParaRPr sz="1800"/>
          </a:p>
        </p:txBody>
      </p:sp>
      <p:sp>
        <p:nvSpPr>
          <p:cNvPr id="108" name="Google Shape;108;p19"/>
          <p:cNvSpPr/>
          <p:nvPr/>
        </p:nvSpPr>
        <p:spPr>
          <a:xfrm>
            <a:off x="6194550" y="2862075"/>
            <a:ext cx="2623800" cy="770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HTML5 Viewer</a:t>
            </a:r>
            <a:endParaRPr sz="2400"/>
          </a:p>
        </p:txBody>
      </p:sp>
      <p:sp>
        <p:nvSpPr>
          <p:cNvPr id="109" name="Google Shape;109;p19"/>
          <p:cNvSpPr/>
          <p:nvPr/>
        </p:nvSpPr>
        <p:spPr>
          <a:xfrm flipH="1">
            <a:off x="132875" y="3194450"/>
            <a:ext cx="2206800" cy="770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License Key</a:t>
            </a:r>
            <a:endParaRPr sz="2400"/>
          </a:p>
        </p:txBody>
      </p:sp>
      <p:sp>
        <p:nvSpPr>
          <p:cNvPr id="110" name="Google Shape;110;p19"/>
          <p:cNvSpPr txBox="1"/>
          <p:nvPr/>
        </p:nvSpPr>
        <p:spPr>
          <a:xfrm>
            <a:off x="132875" y="2013825"/>
            <a:ext cx="20931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Pre-compiled </a:t>
            </a:r>
            <a:endParaRPr i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Assets</a:t>
            </a:r>
            <a:endParaRPr i="1"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 2: Inconsistent Page Orientation</a:t>
            </a:r>
            <a:endParaRPr/>
          </a:p>
        </p:txBody>
      </p:sp>
      <p:sp>
        <p:nvSpPr>
          <p:cNvPr id="116" name="Google Shape;116;p20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Flexpaper HTML5 viewer normalizes page dimensions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425" y="164100"/>
            <a:ext cx="7318076" cy="481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/>
          <p:nvPr/>
        </p:nvSpPr>
        <p:spPr>
          <a:xfrm>
            <a:off x="6665200" y="786650"/>
            <a:ext cx="276000" cy="373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1"/>
          <p:cNvSpPr/>
          <p:nvPr/>
        </p:nvSpPr>
        <p:spPr>
          <a:xfrm>
            <a:off x="6736375" y="4079200"/>
            <a:ext cx="258000" cy="427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Solution 3: Compile irregular page orientation materials on desktop </a:t>
            </a:r>
            <a:endParaRPr sz="3000"/>
          </a:p>
        </p:txBody>
      </p:sp>
      <p:sp>
        <p:nvSpPr>
          <p:cNvPr id="129" name="Google Shape;129;p22"/>
          <p:cNvSpPr txBox="1"/>
          <p:nvPr>
            <p:ph idx="1" type="subTitle"/>
          </p:nvPr>
        </p:nvSpPr>
        <p:spPr>
          <a:xfrm>
            <a:off x="685800" y="2840050"/>
            <a:ext cx="80280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Flash-based desktop viewer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Built a tool to identify mixed-orientation PDF’s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261" y="139762"/>
            <a:ext cx="6759474" cy="486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3: Irregular page sizes</a:t>
            </a:r>
            <a:endParaRPr/>
          </a:p>
        </p:txBody>
      </p:sp>
      <p:sp>
        <p:nvSpPr>
          <p:cNvPr id="140" name="Google Shape;140;p24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Digitized material containing page fragments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400" y="98100"/>
            <a:ext cx="8285151" cy="485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/>
          <p:nvPr/>
        </p:nvSpPr>
        <p:spPr>
          <a:xfrm rot="-2482054">
            <a:off x="872080" y="412819"/>
            <a:ext cx="364964" cy="320318"/>
          </a:xfrm>
          <a:prstGeom prst="upArrow">
            <a:avLst>
              <a:gd fmla="val 50000" name="adj1"/>
              <a:gd fmla="val 47214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5"/>
          <p:cNvSpPr/>
          <p:nvPr/>
        </p:nvSpPr>
        <p:spPr>
          <a:xfrm rot="7970072">
            <a:off x="3996607" y="4240380"/>
            <a:ext cx="364916" cy="320352"/>
          </a:xfrm>
          <a:prstGeom prst="upArrow">
            <a:avLst>
              <a:gd fmla="val 50000" name="adj1"/>
              <a:gd fmla="val 47214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7100" y="229663"/>
            <a:ext cx="6783825" cy="474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6"/>
          <p:cNvSpPr txBox="1"/>
          <p:nvPr/>
        </p:nvSpPr>
        <p:spPr>
          <a:xfrm>
            <a:off x="209600" y="462750"/>
            <a:ext cx="3345600" cy="54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 Page Sizes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</a:t>
            </a:r>
            <a:endParaRPr/>
          </a:p>
        </p:txBody>
      </p:sp>
      <p:sp>
        <p:nvSpPr>
          <p:cNvPr id="42" name="Google Shape;42;p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Page-turning viewer for digitized special collections material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Preferably showing 2 pages, side-by-side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Solution 4: Turn off viewer for irregular page size items</a:t>
            </a:r>
            <a:endParaRPr sz="3000"/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925" y="3046875"/>
            <a:ext cx="8006250" cy="175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65" name="Google Shape;165;p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Beautiful viewer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Easy to integrate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Imperfect Solution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More exceptions than expected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171" name="Google Shape;171;p2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Use cases are more complicated than expected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Often in the assets that are most desirable to see in a viewer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We should have pre-processed every asset before production deployment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Plans for the future</a:t>
            </a:r>
            <a:endParaRPr/>
          </a:p>
        </p:txBody>
      </p:sp>
      <p:sp>
        <p:nvSpPr>
          <p:cNvPr id="177" name="Google Shape;177;p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Need to think bigger</a:t>
            </a:r>
            <a:endParaRPr/>
          </a:p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Explore IIIF based viewer solutions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Derivative resources will reside on image server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>
            <p:ph type="ctrTitle"/>
          </p:nvPr>
        </p:nvSpPr>
        <p:spPr>
          <a:xfrm>
            <a:off x="156175" y="206425"/>
            <a:ext cx="8839800" cy="48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DSpace Wiki Page: FlexPaper Document Viewer for XMLUI</a:t>
            </a:r>
            <a:endParaRPr sz="2400"/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788" y="780000"/>
            <a:ext cx="8206424" cy="430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>
            <p:ph idx="1" type="body"/>
          </p:nvPr>
        </p:nvSpPr>
        <p:spPr>
          <a:xfrm>
            <a:off x="137000" y="1200150"/>
            <a:ext cx="8817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Terry Brady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Georgetown University Library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terry.brady@georgetown.edu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https://github.com/terrywbrady/info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52400"/>
            <a:ext cx="2038350" cy="9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 solution</a:t>
            </a:r>
            <a:endParaRPr/>
          </a:p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Prior solution was flash-based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Did not deploy well under https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Required vendor coordination for each DSpace upgrade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 access to source code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Annual maintenance cost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FlexPaper: </a:t>
            </a:r>
            <a:r>
              <a:rPr lang="en" sz="3000" u="sng">
                <a:solidFill>
                  <a:schemeClr val="hlink"/>
                </a:solidFill>
                <a:hlinkClick r:id="rId3"/>
              </a:rPr>
              <a:t>http://flexpaper.devaldi.com/</a:t>
            </a:r>
            <a:endParaRPr sz="3000"/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Very attractive viewer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Reasonable cost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Flexible viewer options: </a:t>
            </a:r>
            <a:endParaRPr/>
          </a:p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html5, html4, flash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dynamic rendering and pre-compiled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desktop and server compilation of resources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Flexible, and confusing to understand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ctrTitle"/>
          </p:nvPr>
        </p:nvSpPr>
        <p:spPr>
          <a:xfrm>
            <a:off x="613250" y="39019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1</a:t>
            </a:r>
            <a:endParaRPr/>
          </a:p>
        </p:txBody>
      </p:sp>
      <p:sp>
        <p:nvSpPr>
          <p:cNvPr id="60" name="Google Shape;60;p12"/>
          <p:cNvSpPr txBox="1"/>
          <p:nvPr>
            <p:ph idx="1" type="subTitle"/>
          </p:nvPr>
        </p:nvSpPr>
        <p:spPr>
          <a:xfrm>
            <a:off x="613250" y="1735579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“Book View” Option for PDF Bitstreams</a:t>
            </a:r>
            <a:endParaRPr/>
          </a:p>
        </p:txBody>
      </p:sp>
      <p:pic>
        <p:nvPicPr>
          <p:cNvPr id="61" name="Google Shape;6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983" y="2705950"/>
            <a:ext cx="8321843" cy="19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825" y="337225"/>
            <a:ext cx="8758326" cy="430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rendering</a:t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</a:rPr>
              <a:t>$('#documentViewer').FlexPaperViewer(</a:t>
            </a:r>
            <a:endParaRPr sz="18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</a:rPr>
              <a:t>       { config : {</a:t>
            </a:r>
            <a:endParaRPr sz="18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</a:rPr>
              <a:t>         PDFFile : loc,</a:t>
            </a:r>
            <a:endParaRPr sz="18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</a:rPr>
              <a:t>         RenderingOrder : 'html5',</a:t>
            </a:r>
            <a:endParaRPr sz="18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</a:rPr>
              <a:t>         key : '&lt;&lt;License key goes here&gt;&gt;',</a:t>
            </a:r>
            <a:endParaRPr sz="18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</a:rPr>
              <a:t>       }}</a:t>
            </a:r>
            <a:endParaRPr sz="18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</a:rPr>
              <a:t>);</a:t>
            </a:r>
            <a:endParaRPr sz="18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3" name="Google Shape;73;p14"/>
          <p:cNvSpPr/>
          <p:nvPr/>
        </p:nvSpPr>
        <p:spPr>
          <a:xfrm>
            <a:off x="4736200" y="1139575"/>
            <a:ext cx="2623800" cy="770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Invoke Viewer</a:t>
            </a:r>
            <a:endParaRPr sz="2400"/>
          </a:p>
        </p:txBody>
      </p:sp>
      <p:sp>
        <p:nvSpPr>
          <p:cNvPr id="74" name="Google Shape;74;p14"/>
          <p:cNvSpPr/>
          <p:nvPr/>
        </p:nvSpPr>
        <p:spPr>
          <a:xfrm>
            <a:off x="4660425" y="2356250"/>
            <a:ext cx="2623800" cy="770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Path to PDF</a:t>
            </a:r>
            <a:endParaRPr sz="2400"/>
          </a:p>
        </p:txBody>
      </p:sp>
      <p:sp>
        <p:nvSpPr>
          <p:cNvPr id="75" name="Google Shape;75;p14"/>
          <p:cNvSpPr/>
          <p:nvPr/>
        </p:nvSpPr>
        <p:spPr>
          <a:xfrm>
            <a:off x="4584225" y="3042050"/>
            <a:ext cx="2623800" cy="770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HTML5 Viewer</a:t>
            </a:r>
            <a:endParaRPr sz="2400"/>
          </a:p>
        </p:txBody>
      </p:sp>
      <p:sp>
        <p:nvSpPr>
          <p:cNvPr id="76" name="Google Shape;76;p14"/>
          <p:cNvSpPr/>
          <p:nvPr/>
        </p:nvSpPr>
        <p:spPr>
          <a:xfrm>
            <a:off x="4736200" y="3753325"/>
            <a:ext cx="2623800" cy="770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License Key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Results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Beautiful display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Easy integration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PDF is accessed from DSpace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Embargo/restrictions honored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 1: Large file download</a:t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5475" y="1063375"/>
            <a:ext cx="5458799" cy="360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